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7" r:id="rId4"/>
  </p:sldMasterIdLst>
  <p:sldIdLst>
    <p:sldId id="256" r:id="rId5"/>
    <p:sldId id="296" r:id="rId6"/>
    <p:sldId id="270" r:id="rId7"/>
    <p:sldId id="295" r:id="rId8"/>
    <p:sldId id="293" r:id="rId9"/>
    <p:sldId id="294" r:id="rId10"/>
    <p:sldId id="292" r:id="rId11"/>
    <p:sldId id="291" r:id="rId12"/>
    <p:sldId id="297" r:id="rId13"/>
    <p:sldId id="290" r:id="rId14"/>
    <p:sldId id="289" r:id="rId15"/>
    <p:sldId id="288" r:id="rId16"/>
    <p:sldId id="287" r:id="rId17"/>
    <p:sldId id="286" r:id="rId18"/>
    <p:sldId id="268" r:id="rId19"/>
  </p:sldIdLst>
  <p:sldSz cx="12192000" cy="6858000"/>
  <p:notesSz cx="7019925" cy="9305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56560D-E676-CE66-B715-EDE9C8CB2AE0}" v="205" dt="2021-12-02T21:31:30.482"/>
    <p1510:client id="{23A4E014-9E62-F019-22FF-4EF77CFE5AE5}" v="311" dt="2021-11-30T23:27:33.658"/>
    <p1510:client id="{5BEFEC19-069C-4E09-B827-33CE47939FA3}" v="74" dt="2021-12-02T21:55:52.970"/>
    <p1510:client id="{5EC0473A-2331-0CAA-4B64-857145172ADD}" v="5" dt="2021-12-02T21:50:30.007"/>
    <p1510:client id="{94892EAD-D22C-B002-93F8-EFC7E82FB339}" v="107" dt="2021-12-01T20:41:02.045"/>
    <p1510:client id="{B2EBC2B0-DA2B-0525-313C-1BBBBA697208}" v="478" dt="2021-12-02T17:11:00.943"/>
    <p1510:client id="{D5F1B27B-0400-62F2-67DA-BEA12A137B6C}" v="319" dt="2021-12-02T21:58:19.539"/>
    <p1510:client id="{F9C074D5-D717-DE81-47BA-B9A4E5BBF2CB}" v="769" dt="2021-12-02T22:14:44.311"/>
    <p1510:client id="{FA906BE3-F764-CD26-325A-1E38ABC6BE02}" v="3" dt="2021-12-02T21:51:48.7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442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95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9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8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159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29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84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30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168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98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381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6331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77627" y="2034711"/>
            <a:ext cx="7766936" cy="2061300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chemeClr val="accent2">
                    <a:lumMod val="50000"/>
                  </a:schemeClr>
                </a:solidFill>
              </a:rPr>
              <a:t>College Council</a:t>
            </a:r>
          </a:p>
        </p:txBody>
      </p:sp>
      <p:pic>
        <p:nvPicPr>
          <p:cNvPr id="4" name="Picture 3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6063" y="124968"/>
            <a:ext cx="1886375" cy="18863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157198" y="4536347"/>
            <a:ext cx="5404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December 2, 2021</a:t>
            </a:r>
          </a:p>
          <a:p>
            <a:pPr algn="ctr"/>
            <a:endParaRPr lang="en-US" sz="2400"/>
          </a:p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0829731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/>
              <a:t>Budget Development – Lisa Couch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1C8B28E-9470-46F2-8906-6D0BA4BD621E}"/>
              </a:ext>
            </a:extLst>
          </p:cNvPr>
          <p:cNvSpPr txBox="1"/>
          <p:nvPr/>
        </p:nvSpPr>
        <p:spPr>
          <a:xfrm>
            <a:off x="2525519" y="2163104"/>
            <a:ext cx="8244468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v"/>
            </a:pPr>
            <a:r>
              <a:rPr lang="en-US"/>
              <a:t>Last meeting was November 18</a:t>
            </a:r>
          </a:p>
          <a:p>
            <a:pPr marL="742950" lvl="1" indent="-285750">
              <a:buFont typeface="Arial"/>
              <a:buChar char="•"/>
            </a:pPr>
            <a:r>
              <a:rPr lang="en-US">
                <a:cs typeface="Calibri"/>
              </a:rPr>
              <a:t>Internal allocation model review (see DWBC slide)</a:t>
            </a:r>
          </a:p>
          <a:p>
            <a:pPr marL="742950" lvl="1" indent="-285750">
              <a:buFont typeface="Arial"/>
              <a:buChar char="•"/>
            </a:pPr>
            <a:r>
              <a:rPr lang="en-US">
                <a:cs typeface="Calibri"/>
              </a:rPr>
              <a:t>Review process for requests supported on other funds</a:t>
            </a:r>
          </a:p>
          <a:p>
            <a:pPr marL="285750" indent="-285750">
              <a:buFont typeface="Wingdings"/>
              <a:buChar char="v"/>
            </a:pPr>
            <a:r>
              <a:rPr lang="en-US">
                <a:cs typeface="Calibri"/>
              </a:rPr>
              <a:t>Budget Analyst position</a:t>
            </a:r>
          </a:p>
        </p:txBody>
      </p:sp>
    </p:spTree>
    <p:extLst>
      <p:ext uri="{BB962C8B-B14F-4D97-AF65-F5344CB8AC3E}">
        <p14:creationId xmlns:p14="http://schemas.microsoft.com/office/powerpoint/2010/main" val="3127463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/>
              <a:t>District Wide Budget Development Committee – Lisa Couch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9129387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KCCD Internal Budget Allocation Model draft – attachment</a:t>
            </a:r>
          </a:p>
          <a:p>
            <a:pPr marL="742950" lvl="1" indent="-285750">
              <a:buFont typeface="Arial" panose="05000000000000000000" pitchFamily="2" charset="2"/>
              <a:buChar char="•"/>
            </a:pPr>
            <a:r>
              <a:rPr lang="en-US">
                <a:cs typeface="Calibri"/>
              </a:rPr>
              <a:t>Sub-Committees are reviewing</a:t>
            </a:r>
          </a:p>
          <a:p>
            <a:pPr marL="742950" lvl="1" indent="-285750">
              <a:buFont typeface="Arial" panose="05000000000000000000" pitchFamily="2" charset="2"/>
              <a:buChar char="•"/>
            </a:pPr>
            <a:r>
              <a:rPr lang="en-US">
                <a:cs typeface="Calibri"/>
              </a:rPr>
              <a:t>Seeking college input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736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/>
              <a:t>Institutional Effectiveness Committee (IEC) – Corey Marvin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AB34B36-8787-491B-829B-C5ADFC616507}"/>
              </a:ext>
            </a:extLst>
          </p:cNvPr>
          <p:cNvSpPr txBox="1"/>
          <p:nvPr/>
        </p:nvSpPr>
        <p:spPr>
          <a:xfrm>
            <a:off x="1658714" y="2278085"/>
            <a:ext cx="9129387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Last met on Thursday, November 18</a:t>
            </a:r>
            <a:endParaRPr lang="en-US"/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We discussed criteria for being a program review and criteria for being an AUP. Next step was conversation at executive council for program reviews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Dialogue surrounding institutional effectiveness—Program Review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Next meeting Thursday, January 27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2900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/>
              <a:t>Professional Development Committee – Corey Marvin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B3314EB-3B26-44E3-BA31-48FD4B47B8DF}"/>
              </a:ext>
            </a:extLst>
          </p:cNvPr>
          <p:cNvSpPr txBox="1"/>
          <p:nvPr/>
        </p:nvSpPr>
        <p:spPr>
          <a:xfrm>
            <a:off x="1658714" y="2178299"/>
            <a:ext cx="9129387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Has not met, next meeting Wednesday, February 19</a:t>
            </a:r>
          </a:p>
          <a:p>
            <a:pPr marL="742950" lvl="1" indent="-285750">
              <a:buFont typeface="Arial" panose="05000000000000000000" pitchFamily="2" charset="2"/>
              <a:buChar char="•"/>
            </a:pPr>
            <a:endParaRPr lang="en-US">
              <a:cs typeface="Calibri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2623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/>
          <a:lstStyle/>
          <a:p>
            <a:pPr algn="ctr"/>
            <a:r>
              <a:rPr lang="en-US"/>
              <a:t>Accreditation – Corey Marvin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E5BBFD6-F325-4ED6-A0FF-E8C9092C8BD4}"/>
              </a:ext>
            </a:extLst>
          </p:cNvPr>
          <p:cNvSpPr txBox="1"/>
          <p:nvPr/>
        </p:nvSpPr>
        <p:spPr>
          <a:xfrm>
            <a:off x="1658714" y="2187371"/>
            <a:ext cx="9129387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The committee MEETS!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/>
              </a:rPr>
              <a:t>Yes! Next Tuesday, December 7 at 12:30 pm to discuss the midterm report, due next October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5780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230" y="5379514"/>
            <a:ext cx="10113645" cy="822960"/>
          </a:xfrm>
        </p:spPr>
        <p:txBody>
          <a:bodyPr>
            <a:normAutofit/>
          </a:bodyPr>
          <a:lstStyle/>
          <a:p>
            <a:pPr algn="ctr"/>
            <a:r>
              <a:rPr lang="en-US" sz="4000"/>
              <a:t>The End</a:t>
            </a:r>
          </a:p>
        </p:txBody>
      </p:sp>
      <p:pic>
        <p:nvPicPr>
          <p:cNvPr id="6" name="Picture 5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350" y="180374"/>
            <a:ext cx="31242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152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3055279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6000"/>
              <a:t>Constituency Reports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707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2942372"/>
            <a:ext cx="10058400" cy="914400"/>
          </a:xfrm>
        </p:spPr>
        <p:txBody>
          <a:bodyPr>
            <a:normAutofit fontScale="90000"/>
          </a:bodyPr>
          <a:lstStyle/>
          <a:p>
            <a:pPr algn="ctr"/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r>
              <a:rPr lang="en-US" sz="6700"/>
              <a:t>Reporting Committees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807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807406"/>
            <a:ext cx="10058400" cy="914400"/>
          </a:xfrm>
        </p:spPr>
        <p:txBody>
          <a:bodyPr/>
          <a:lstStyle/>
          <a:p>
            <a:pPr algn="ctr"/>
            <a:r>
              <a:rPr lang="en-US"/>
              <a:t>Facilities – Cody Pauxtis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7728419" cy="28623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Penny Talley is retiring, will need a new committee member</a:t>
            </a:r>
          </a:p>
          <a:p>
            <a:endParaRPr lang="en-US">
              <a:cs typeface="Calibri" panose="020F0502020204030204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17 November meeting: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Future of Security System at Buildings; requested feedback for SMSR project.</a:t>
            </a:r>
          </a:p>
          <a:p>
            <a:pPr lvl="1"/>
            <a:endParaRPr lang="en-US">
              <a:cs typeface="Calibri" panose="020F0502020204030204"/>
            </a:endParaRP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Issuing of Keys: M&amp;O take control back FY2022/2023.  Asked for feedback.</a:t>
            </a:r>
          </a:p>
          <a:p>
            <a:pPr lvl="1"/>
            <a:endParaRPr lang="en-US">
              <a:cs typeface="Calibri" panose="020F0502020204030204"/>
            </a:endParaRP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332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/>
              <a:t>Safety &amp; Security – Kevin King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714EB7D-A8C4-46E7-BF7C-8FE9FBB5DAFD}"/>
              </a:ext>
            </a:extLst>
          </p:cNvPr>
          <p:cNvSpPr txBox="1"/>
          <p:nvPr/>
        </p:nvSpPr>
        <p:spPr>
          <a:xfrm>
            <a:off x="3049881" y="2494844"/>
            <a:ext cx="4013200" cy="2585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v"/>
            </a:pPr>
            <a:r>
              <a:rPr lang="en-US">
                <a:cs typeface="Calibri"/>
              </a:rPr>
              <a:t>Great ShakeOut Survey Results </a:t>
            </a:r>
          </a:p>
          <a:p>
            <a:pPr marL="285750" indent="-285750">
              <a:buFont typeface="Wingdings"/>
              <a:buChar char="v"/>
            </a:pPr>
            <a:endParaRPr lang="en-US">
              <a:cs typeface="Calibri"/>
            </a:endParaRPr>
          </a:p>
          <a:p>
            <a:pPr marL="285750" indent="-285750">
              <a:buFont typeface="Wingdings"/>
              <a:buChar char="v"/>
            </a:pPr>
            <a:r>
              <a:rPr lang="en-US">
                <a:cs typeface="Calibri"/>
              </a:rPr>
              <a:t>CFIT Update</a:t>
            </a:r>
          </a:p>
          <a:p>
            <a:pPr marL="285750" indent="-285750">
              <a:buFont typeface="Wingdings"/>
              <a:buChar char="v"/>
            </a:pPr>
            <a:endParaRPr lang="en-US">
              <a:cs typeface="Calibri"/>
            </a:endParaRPr>
          </a:p>
          <a:p>
            <a:pPr marL="285750" indent="-285750">
              <a:buFont typeface="Wingdings"/>
              <a:buChar char="v"/>
            </a:pPr>
            <a:r>
              <a:rPr lang="en-US">
                <a:cs typeface="Calibri"/>
              </a:rPr>
              <a:t>Safety and Security AUP overview</a:t>
            </a:r>
          </a:p>
          <a:p>
            <a:pPr marL="285750" indent="-285750">
              <a:buFont typeface="Wingdings"/>
              <a:buChar char="v"/>
            </a:pPr>
            <a:endParaRPr lang="en-US">
              <a:cs typeface="Calibri"/>
            </a:endParaRPr>
          </a:p>
          <a:p>
            <a:pPr marL="285750" indent="-285750">
              <a:buFont typeface="Wingdings"/>
              <a:buChar char="v"/>
            </a:pPr>
            <a:r>
              <a:rPr lang="en-US">
                <a:cs typeface="Calibri"/>
              </a:rPr>
              <a:t>Low attendance </a:t>
            </a:r>
          </a:p>
          <a:p>
            <a:pPr marL="285750" indent="-285750">
              <a:buFont typeface="Wingdings"/>
              <a:buChar char="v"/>
            </a:pPr>
            <a:endParaRPr lang="en-US">
              <a:cs typeface="Calibri"/>
            </a:endParaRPr>
          </a:p>
          <a:p>
            <a:pPr marL="285750" indent="-285750">
              <a:buFont typeface="Wingdings"/>
              <a:buChar char="v"/>
            </a:pPr>
            <a:r>
              <a:rPr lang="en-US">
                <a:cs typeface="Calibri"/>
              </a:rPr>
              <a:t>Next meeting DEC 14</a:t>
            </a:r>
          </a:p>
        </p:txBody>
      </p:sp>
      <p:pic>
        <p:nvPicPr>
          <p:cNvPr id="4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EF523989-17FA-4A52-B32B-AF8EFB782F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32993" y="2899927"/>
            <a:ext cx="2743200" cy="310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747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/>
              <a:t>Technology Resource Team (TRT) – Mike Campbell</a:t>
            </a: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BEA34F7-1504-41DB-8609-52FB793BF35B}"/>
              </a:ext>
            </a:extLst>
          </p:cNvPr>
          <p:cNvSpPr txBox="1"/>
          <p:nvPr/>
        </p:nvSpPr>
        <p:spPr>
          <a:xfrm>
            <a:off x="4114800" y="322897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>
              <a:cs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06E2BE-529D-4FE5-9C93-88789726B1C8}"/>
              </a:ext>
            </a:extLst>
          </p:cNvPr>
          <p:cNvSpPr txBox="1"/>
          <p:nvPr/>
        </p:nvSpPr>
        <p:spPr>
          <a:xfrm>
            <a:off x="1914525" y="2228850"/>
            <a:ext cx="6076950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v"/>
            </a:pPr>
            <a:r>
              <a:rPr lang="en-US">
                <a:cs typeface="Calibri"/>
              </a:rPr>
              <a:t>New computer standards for staff and faculty</a:t>
            </a:r>
          </a:p>
          <a:p>
            <a:pPr marL="742950" lvl="1" indent="-285750">
              <a:buFont typeface="Wingdings"/>
              <a:buChar char="v"/>
            </a:pPr>
            <a:r>
              <a:rPr lang="en-US">
                <a:cs typeface="Calibri"/>
              </a:rPr>
              <a:t>Laptops as a option for classified staff to support remote work</a:t>
            </a:r>
          </a:p>
          <a:p>
            <a:pPr marL="742950" lvl="1" indent="-285750">
              <a:buFont typeface="Wingdings"/>
              <a:buChar char="v"/>
            </a:pPr>
            <a:r>
              <a:rPr lang="en-US">
                <a:cs typeface="Calibri"/>
              </a:rPr>
              <a:t>Tablets as an option for faculty who are teaching remote or just do email</a:t>
            </a:r>
          </a:p>
          <a:p>
            <a:pPr marL="285750" indent="-285750">
              <a:buFont typeface="Wingdings"/>
              <a:buChar char="v"/>
            </a:pPr>
            <a:r>
              <a:rPr lang="en-US">
                <a:cs typeface="Calibri"/>
              </a:rPr>
              <a:t>Additional Digital signs</a:t>
            </a:r>
          </a:p>
          <a:p>
            <a:pPr marL="742950" lvl="1" indent="-285750">
              <a:buFont typeface="Wingdings"/>
              <a:buChar char="v"/>
            </a:pPr>
            <a:r>
              <a:rPr lang="en-US">
                <a:cs typeface="Calibri"/>
              </a:rPr>
              <a:t>Less is more in the way of messages</a:t>
            </a:r>
          </a:p>
          <a:p>
            <a:pPr marL="742950" lvl="1" indent="-285750">
              <a:buFont typeface="Wingdings"/>
              <a:buChar char="v"/>
            </a:pPr>
            <a:r>
              <a:rPr lang="en-US">
                <a:cs typeface="Calibri"/>
              </a:rPr>
              <a:t>Explore the possibility of outdoor signs both on campus and at the bottom of the hill</a:t>
            </a:r>
          </a:p>
          <a:p>
            <a:pPr marL="285750" indent="-285750">
              <a:buFont typeface="Wingdings"/>
              <a:buChar char="v"/>
            </a:pPr>
            <a:r>
              <a:rPr lang="en-US">
                <a:cs typeface="Calibri"/>
              </a:rPr>
              <a:t>Windows 11 and end of support for Windows 10</a:t>
            </a:r>
          </a:p>
          <a:p>
            <a:pPr marL="285750" indent="-285750">
              <a:buFont typeface="Wingdings"/>
              <a:buChar char="v"/>
            </a:pPr>
            <a:r>
              <a:rPr lang="en-US">
                <a:cs typeface="Calibri"/>
              </a:rPr>
              <a:t>Next meeting in January </a:t>
            </a:r>
          </a:p>
          <a:p>
            <a:pPr marL="285750" indent="-285750">
              <a:buFont typeface="Wingdings"/>
              <a:buChar char="v"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36055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200"/>
              <a:t>Student Success Support Programs (SSSP) – Heather Ostash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30306" y="2204873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  <p:pic>
        <p:nvPicPr>
          <p:cNvPr id="4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DDFD7C06-0740-4480-9F41-BC1BC13B5C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485" y="1712259"/>
            <a:ext cx="2600325" cy="4114800"/>
          </a:xfrm>
          <a:prstGeom prst="rect">
            <a:avLst/>
          </a:prstGeom>
        </p:spPr>
      </p:pic>
      <p:sp>
        <p:nvSpPr>
          <p:cNvPr id="7" name="TextBox 1">
            <a:extLst>
              <a:ext uri="{FF2B5EF4-FFF2-40B4-BE49-F238E27FC236}">
                <a16:creationId xmlns:a16="http://schemas.microsoft.com/office/drawing/2014/main" id="{6508668E-B62B-4A66-B589-9258788EFFD5}"/>
              </a:ext>
            </a:extLst>
          </p:cNvPr>
          <p:cNvSpPr txBox="1"/>
          <p:nvPr/>
        </p:nvSpPr>
        <p:spPr>
          <a:xfrm>
            <a:off x="4117567" y="2167551"/>
            <a:ext cx="6392023" cy="3693319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>
                <a:cs typeface="Calibri"/>
              </a:rPr>
              <a:t>Evaluation of Pillar 3</a:t>
            </a:r>
          </a:p>
          <a:p>
            <a:r>
              <a:rPr lang="en-US">
                <a:solidFill>
                  <a:srgbClr val="000000"/>
                </a:solidFill>
                <a:cs typeface="Calibri"/>
              </a:rPr>
              <a:t>Ensuring Student Success Data- Up on almost all measures year to year and 5 year trend data. Looking at data to identify "problem" for work with MDCR- possible, retention with a particular focus on low-income students for direct Student-Centered Funding Formula impact</a:t>
            </a:r>
          </a:p>
          <a:p>
            <a:endParaRPr lang="en-US">
              <a:solidFill>
                <a:schemeClr val="accent3"/>
              </a:solidFill>
              <a:cs typeface="Calibri"/>
            </a:endParaRPr>
          </a:p>
          <a:p>
            <a:r>
              <a:rPr lang="en-US">
                <a:solidFill>
                  <a:schemeClr val="accent3"/>
                </a:solidFill>
                <a:cs typeface="Calibri"/>
              </a:rPr>
              <a:t>-Finalized charge Communication CFIT 2.0 to research and make recommendation on keeping students on path and establishing a case-management approach to supporting students through to completion. </a:t>
            </a:r>
            <a:r>
              <a:rPr lang="en-US">
                <a:solidFill>
                  <a:srgbClr val="FF0000"/>
                </a:solidFill>
                <a:cs typeface="Calibri"/>
              </a:rPr>
              <a:t>Will be requesting membership from constituency groups.</a:t>
            </a: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4286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763016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3600"/>
              <a:t>Incarcerated Students Education Program – Peter Fulks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0" y="2151085"/>
            <a:ext cx="8535335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NCHEP 2021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4 Year Programs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>
                <a:cs typeface="Calibri" panose="020F0502020204030204"/>
              </a:rPr>
              <a:t>Registration for Spring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>
              <a:cs typeface="Calibri" panose="020F0502020204030204"/>
            </a:endParaRPr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982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149" y="3055279"/>
            <a:ext cx="10058400" cy="914400"/>
          </a:xfrm>
        </p:spPr>
        <p:txBody>
          <a:bodyPr>
            <a:normAutofit/>
          </a:bodyPr>
          <a:lstStyle/>
          <a:p>
            <a:pPr algn="ctr"/>
            <a:r>
              <a:rPr lang="en-US" sz="6000"/>
              <a:t>Associated Committees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58071" y="2151085"/>
            <a:ext cx="632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en-US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/>
          </a:p>
        </p:txBody>
      </p:sp>
      <p:pic>
        <p:nvPicPr>
          <p:cNvPr id="8" name="Picture 7" title="CCCC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02" y="113035"/>
            <a:ext cx="978694" cy="97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99593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6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A5A5A5"/>
      </a:accent1>
      <a:accent2>
        <a:srgbClr val="000072"/>
      </a:accent2>
      <a:accent3>
        <a:srgbClr val="0070C0"/>
      </a:accent3>
      <a:accent4>
        <a:srgbClr val="A5A5A5"/>
      </a:accent4>
      <a:accent5>
        <a:srgbClr val="000099"/>
      </a:accent5>
      <a:accent6>
        <a:srgbClr val="0070C0"/>
      </a:accent6>
      <a:hlink>
        <a:srgbClr val="969696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0AC52987C0EA4F8969702B47D6BDCF" ma:contentTypeVersion="" ma:contentTypeDescription="Create a new document." ma:contentTypeScope="" ma:versionID="ee2cd9e8ebfaca520aa08cb23e3a4816">
  <xsd:schema xmlns:xsd="http://www.w3.org/2001/XMLSchema" xmlns:xs="http://www.w3.org/2001/XMLSchema" xmlns:p="http://schemas.microsoft.com/office/2006/metadata/properties" xmlns:ns2="454fd486-4e42-4a7f-bc2f-e2145d19cd8b" xmlns:ns3="ffba0a56-dfce-4d1b-b42e-42eaba50a1e8" targetNamespace="http://schemas.microsoft.com/office/2006/metadata/properties" ma:root="true" ma:fieldsID="9d052e11abe377f090f018a6c1aba787" ns2:_="" ns3:_="">
    <xsd:import namespace="454fd486-4e42-4a7f-bc2f-e2145d19cd8b"/>
    <xsd:import namespace="ffba0a56-dfce-4d1b-b42e-42eaba50a1e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fd486-4e42-4a7f-bc2f-e2145d19cd8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ba0a56-dfce-4d1b-b42e-42eaba50a1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4157CE5-C738-42C9-BFA3-E06CBBBEA4A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F1DC5F1-2263-4914-A44B-1AFDCA68694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93E5AC-4625-43E7-9389-FF5BC68AB0E2}">
  <ds:schemaRefs>
    <ds:schemaRef ds:uri="454fd486-4e42-4a7f-bc2f-e2145d19cd8b"/>
    <ds:schemaRef ds:uri="ffba0a56-dfce-4d1b-b42e-42eaba50a1e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432</Words>
  <Application>Microsoft Office PowerPoint</Application>
  <PresentationFormat>Widescreen</PresentationFormat>
  <Paragraphs>62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Retrospect</vt:lpstr>
      <vt:lpstr>College Council</vt:lpstr>
      <vt:lpstr>Constituency Reports</vt:lpstr>
      <vt:lpstr>      Reporting Committees</vt:lpstr>
      <vt:lpstr>Facilities – Cody Pauxtis</vt:lpstr>
      <vt:lpstr>Safety &amp; Security – Kevin King</vt:lpstr>
      <vt:lpstr>Technology Resource Team (TRT) – Mike Campbell</vt:lpstr>
      <vt:lpstr>Student Success Support Programs (SSSP) – Heather Ostash</vt:lpstr>
      <vt:lpstr>Incarcerated Students Education Program – Peter Fulks</vt:lpstr>
      <vt:lpstr>Associated Committees</vt:lpstr>
      <vt:lpstr>Budget Development – Lisa Couch</vt:lpstr>
      <vt:lpstr>District Wide Budget Development Committee – Lisa Couch</vt:lpstr>
      <vt:lpstr>Institutional Effectiveness Committee (IEC) – Corey Marvin</vt:lpstr>
      <vt:lpstr>Professional Development Committee – Corey Marvin</vt:lpstr>
      <vt:lpstr>Accreditation – Corey Marvin</vt:lpstr>
      <vt:lpstr>The End</vt:lpstr>
    </vt:vector>
  </TitlesOfParts>
  <Company>Cerro Coso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Vision for the Future</dc:title>
  <dc:creator>Natalie Dorrell</dc:creator>
  <cp:lastModifiedBy>Jennifer Curtis</cp:lastModifiedBy>
  <cp:revision>2</cp:revision>
  <cp:lastPrinted>2016-05-02T20:11:30Z</cp:lastPrinted>
  <dcterms:created xsi:type="dcterms:W3CDTF">2016-04-19T18:59:44Z</dcterms:created>
  <dcterms:modified xsi:type="dcterms:W3CDTF">2022-01-18T21:55:29Z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0x010100390AC52987C0EA4F8969702B47D6BDCF</vt:lpwstr>
  </property>
</Properties>
</file>